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66" r:id="rId3"/>
    <p:sldId id="262" r:id="rId4"/>
    <p:sldId id="261" r:id="rId5"/>
    <p:sldId id="265" r:id="rId6"/>
    <p:sldId id="264" r:id="rId7"/>
    <p:sldId id="260" r:id="rId8"/>
    <p:sldId id="267"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74917" autoAdjust="0"/>
  </p:normalViewPr>
  <p:slideViewPr>
    <p:cSldViewPr>
      <p:cViewPr varScale="1">
        <p:scale>
          <a:sx n="82" d="100"/>
          <a:sy n="82" d="100"/>
        </p:scale>
        <p:origin x="-810" y="-198"/>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1974" y="-9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8C7E35D-96FC-4752-AD93-3DC3D87085DE}" type="datetimeFigureOut">
              <a:rPr lang="en-US" smtClean="0"/>
              <a:pPr/>
              <a:t>8/26/2009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66F8924-2880-4905-A446-7EB768911CF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F01A197-E171-4FC3-A197-88C8418174F4}" type="datetimeFigureOut">
              <a:rPr lang="en-US" smtClean="0"/>
              <a:pPr/>
              <a:t>8/26/2009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B49BF28-E53C-4B76-B405-6384567BE14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49BF28-E53C-4B76-B405-6384567BE140}"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49BF28-E53C-4B76-B405-6384567BE14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Cyril,</a:t>
            </a:r>
            <a:r>
              <a:rPr lang="en-US" sz="1400" baseline="0" dirty="0" smtClean="0"/>
              <a:t> </a:t>
            </a:r>
            <a:r>
              <a:rPr lang="en-US" sz="1400" baseline="0" dirty="0" smtClean="0"/>
              <a:t>SUNY </a:t>
            </a:r>
            <a:r>
              <a:rPr lang="en-US" sz="1400" baseline="0" dirty="0" smtClean="0"/>
              <a:t>Geneseo – the IDS Project distributes best practices that help users and staff across the country</a:t>
            </a:r>
            <a:r>
              <a:rPr lang="en-US" sz="1400" baseline="0" dirty="0" smtClean="0"/>
              <a:t>.</a:t>
            </a:r>
          </a:p>
          <a:p>
            <a:endParaRPr lang="en-US" sz="1400" baseline="0" dirty="0" smtClean="0"/>
          </a:p>
          <a:p>
            <a:r>
              <a:rPr lang="en-US" sz="1400" baseline="0" dirty="0" smtClean="0"/>
              <a:t>Feedback benefits:</a:t>
            </a:r>
          </a:p>
          <a:p>
            <a:r>
              <a:rPr lang="en-US" sz="1400" baseline="0" dirty="0" smtClean="0"/>
              <a:t>Free beer, turnaround time, relations with mentors, example of what cooperation can do, mentoring and training, successfully pulling NY libraries together, thinking out of the box, consortium benefits, hands on – special tweak, ILL ethic (celebrate cooperation), Mentors, shift focus to ILL, positive story and endeavor, library stats – increased effect that promotes library, takes us into the future (little going on nationwide, no more $), ALIAS is a huge difference, carries out mission of NY3Rs, satisfaction of user improved, improved workflows quickly, support of delivering user needs, similar mission, ROI can’t be matched anywhere, public and private collaboration phenomenal, innovation, resource availability, D.E. users, fast implementation of best practices, enhance services and extension of services. </a:t>
            </a:r>
            <a:endParaRPr lang="en-US" sz="1400" dirty="0"/>
          </a:p>
        </p:txBody>
      </p:sp>
      <p:sp>
        <p:nvSpPr>
          <p:cNvPr id="4" name="Slide Number Placeholder 3"/>
          <p:cNvSpPr>
            <a:spLocks noGrp="1"/>
          </p:cNvSpPr>
          <p:nvPr>
            <p:ph type="sldNum" sz="quarter" idx="10"/>
          </p:nvPr>
        </p:nvSpPr>
        <p:spPr/>
        <p:txBody>
          <a:bodyPr/>
          <a:lstStyle/>
          <a:p>
            <a:fld id="{CB49BF28-E53C-4B76-B405-6384567BE14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1. Today</a:t>
            </a:r>
          </a:p>
          <a:p>
            <a:r>
              <a:rPr lang="en-US" sz="1400" dirty="0" smtClean="0"/>
              <a:t>2. Tomorrow - Wednesday</a:t>
            </a:r>
          </a:p>
          <a:p>
            <a:r>
              <a:rPr lang="en-US" sz="1400" dirty="0" smtClean="0"/>
              <a:t>3. I</a:t>
            </a:r>
            <a:r>
              <a:rPr lang="en-US" sz="1400" baseline="0" dirty="0" smtClean="0"/>
              <a:t> want to make sure everyone knows that it is important that you participate, and provided there is time, does anyone want to propose or suggest adding an item to our list?</a:t>
            </a:r>
          </a:p>
          <a:p>
            <a:r>
              <a:rPr lang="en-US" sz="1400" baseline="0" dirty="0" smtClean="0"/>
              <a:t>If not, then we can start by some participation…</a:t>
            </a:r>
            <a:endParaRPr lang="en-US" sz="1400" dirty="0"/>
          </a:p>
        </p:txBody>
      </p:sp>
      <p:sp>
        <p:nvSpPr>
          <p:cNvPr id="4" name="Slide Number Placeholder 3"/>
          <p:cNvSpPr>
            <a:spLocks noGrp="1"/>
          </p:cNvSpPr>
          <p:nvPr>
            <p:ph type="sldNum" sz="quarter" idx="10"/>
          </p:nvPr>
        </p:nvSpPr>
        <p:spPr/>
        <p:txBody>
          <a:bodyPr/>
          <a:lstStyle/>
          <a:p>
            <a:fld id="{CB49BF28-E53C-4B76-B405-6384567BE14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58900" y="228600"/>
            <a:ext cx="3759200" cy="2819400"/>
          </a:xfrm>
        </p:spPr>
      </p:sp>
      <p:sp>
        <p:nvSpPr>
          <p:cNvPr id="3" name="Notes Placeholder 2"/>
          <p:cNvSpPr>
            <a:spLocks noGrp="1"/>
          </p:cNvSpPr>
          <p:nvPr>
            <p:ph type="body" idx="1"/>
          </p:nvPr>
        </p:nvSpPr>
        <p:spPr>
          <a:xfrm>
            <a:off x="228600" y="3505200"/>
            <a:ext cx="6553200" cy="5093970"/>
          </a:xfrm>
          <a:solidFill>
            <a:schemeClr val="bg1"/>
          </a:solidFill>
        </p:spPr>
        <p:txBody>
          <a:bodyPr>
            <a:noAutofit/>
          </a:bodyPr>
          <a:lstStyle/>
          <a:p>
            <a:r>
              <a:rPr lang="en-US" sz="1400" dirty="0" smtClean="0"/>
              <a:t>Over</a:t>
            </a:r>
            <a:r>
              <a:rPr lang="en-US" sz="1400" baseline="0" dirty="0" smtClean="0"/>
              <a:t> the course of two days, my hope is that we each find opportunities to build strategies or actions plans that help us with the major challenges our libraries face. </a:t>
            </a:r>
            <a:r>
              <a:rPr lang="en-US" sz="1400" b="1" baseline="0" dirty="0" smtClean="0"/>
              <a:t>Was this an easy task?  Was there any disagreements?  </a:t>
            </a:r>
            <a:r>
              <a:rPr lang="en-US" sz="1400" baseline="0" dirty="0" smtClean="0"/>
              <a:t>If not, that isn’t typical, because although we are highly cooperative, libraries often seek local control in cooperative guises – take for example the great successes in cooperative collection development in library literature and you know exactly what I mean.  </a:t>
            </a:r>
            <a:r>
              <a:rPr lang="en-US" sz="1400" b="1" baseline="0" dirty="0" smtClean="0"/>
              <a:t>So, let’s share your thoughts if you managed to identify a major opportunity?</a:t>
            </a:r>
          </a:p>
          <a:p>
            <a:r>
              <a:rPr lang="en-US" sz="1400" baseline="0" dirty="0" smtClean="0"/>
              <a:t>There are a number of projects and tools that we will be discussing today and tomorrow, these are developing alpha and beta solutions to important issues that we want to discuss with you today and tomorrow.  Please feel free to ask questions and contribute your comments and suggestions through out this conference, and more importantly, throughout the year – whether email, phone, webinar, or a visit, let’s continue our work together; it is our continued dialogue and actions among IDS Project libraries that has fostered a uniquely successful model in New York, and of great interest across the country. </a:t>
            </a:r>
            <a:endParaRPr lang="en-US" sz="1400" baseline="0" dirty="0" smtClean="0"/>
          </a:p>
          <a:p>
            <a:endParaRPr lang="en-US" sz="1400" dirty="0" smtClean="0"/>
          </a:p>
          <a:p>
            <a:r>
              <a:rPr lang="en-US" sz="1400" baseline="0" dirty="0" smtClean="0"/>
              <a:t>Feedback: </a:t>
            </a:r>
          </a:p>
          <a:p>
            <a:r>
              <a:rPr lang="en-US" sz="1400" baseline="0" dirty="0" smtClean="0"/>
              <a:t>Reality of Relevance – enhance user service to sustain ourselves in this information role.  Cooperative collections – where we overlap – don’t save $, extend the use of our $ - how do we leverage our strength?</a:t>
            </a:r>
            <a:endParaRPr lang="en-US" sz="1400" dirty="0"/>
          </a:p>
        </p:txBody>
      </p:sp>
      <p:sp>
        <p:nvSpPr>
          <p:cNvPr id="4" name="Slide Number Placeholder 3"/>
          <p:cNvSpPr>
            <a:spLocks noGrp="1"/>
          </p:cNvSpPr>
          <p:nvPr>
            <p:ph type="sldNum" sz="quarter" idx="10"/>
          </p:nvPr>
        </p:nvSpPr>
        <p:spPr/>
        <p:txBody>
          <a:bodyPr/>
          <a:lstStyle/>
          <a:p>
            <a:fld id="{CB49BF28-E53C-4B76-B405-6384567BE140}"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5410200"/>
            <a:ext cx="5608320" cy="3188970"/>
          </a:xfrm>
        </p:spPr>
        <p:txBody>
          <a:bodyPr>
            <a:noAutofit/>
          </a:bodyPr>
          <a:lstStyle/>
          <a:p>
            <a:r>
              <a:rPr lang="en-US" sz="1400" dirty="0" smtClean="0"/>
              <a:t>Geneseo Authors Hall</a:t>
            </a:r>
            <a:r>
              <a:rPr lang="en-US" sz="1400" baseline="0" dirty="0" smtClean="0"/>
              <a:t> – an attempt to provide a focal point for author works.  We started with bringing our faculty publications out of the dark archive and into locking glass cases in a reading area.  Information guides will be published for authors, including information about traditional and untraditional publishing.  The opening event on Sept. 10</a:t>
            </a:r>
            <a:r>
              <a:rPr lang="en-US" sz="1400" baseline="30000" dirty="0" smtClean="0"/>
              <a:t>th</a:t>
            </a:r>
            <a:r>
              <a:rPr lang="en-US" sz="1400" baseline="0" dirty="0" smtClean="0"/>
              <a:t> will coincide with Emerald Publishing providing three author workshops – we have extra seats available if anyone wants to participate; the topics include a general article and book writers workshop, one dedicated to business, management, economics and finance, and one workshop dedicated to librarians as authors.</a:t>
            </a:r>
            <a:endParaRPr lang="en-US" sz="1400" dirty="0"/>
          </a:p>
        </p:txBody>
      </p:sp>
      <p:sp>
        <p:nvSpPr>
          <p:cNvPr id="4" name="Slide Number Placeholder 3"/>
          <p:cNvSpPr>
            <a:spLocks noGrp="1"/>
          </p:cNvSpPr>
          <p:nvPr>
            <p:ph type="sldNum" sz="quarter" idx="10"/>
          </p:nvPr>
        </p:nvSpPr>
        <p:spPr/>
        <p:txBody>
          <a:bodyPr/>
          <a:lstStyle/>
          <a:p>
            <a:fld id="{CB49BF28-E53C-4B76-B405-6384567BE14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49BF28-E53C-4B76-B405-6384567BE14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49BF28-E53C-4B76-B405-6384567BE140}"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80DEDF-700A-4661-AAE1-A5CE6A4CF37B}" type="datetimeFigureOut">
              <a:rPr lang="en-US" smtClean="0"/>
              <a:pPr/>
              <a:t>8/26/2009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4D5D8-C566-4541-9BB0-3ED34F2F35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80DEDF-700A-4661-AAE1-A5CE6A4CF37B}" type="datetimeFigureOut">
              <a:rPr lang="en-US" smtClean="0"/>
              <a:pPr/>
              <a:t>8/26/2009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4D5D8-C566-4541-9BB0-3ED34F2F35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80DEDF-700A-4661-AAE1-A5CE6A4CF37B}" type="datetimeFigureOut">
              <a:rPr lang="en-US" smtClean="0"/>
              <a:pPr/>
              <a:t>8/26/2009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4D5D8-C566-4541-9BB0-3ED34F2F35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80DEDF-700A-4661-AAE1-A5CE6A4CF37B}" type="datetimeFigureOut">
              <a:rPr lang="en-US" smtClean="0"/>
              <a:pPr/>
              <a:t>8/26/2009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4D5D8-C566-4541-9BB0-3ED34F2F35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80DEDF-700A-4661-AAE1-A5CE6A4CF37B}" type="datetimeFigureOut">
              <a:rPr lang="en-US" smtClean="0"/>
              <a:pPr/>
              <a:t>8/26/2009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4D5D8-C566-4541-9BB0-3ED34F2F35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80DEDF-700A-4661-AAE1-A5CE6A4CF37B}" type="datetimeFigureOut">
              <a:rPr lang="en-US" smtClean="0"/>
              <a:pPr/>
              <a:t>8/26/2009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24D5D8-C566-4541-9BB0-3ED34F2F35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80DEDF-700A-4661-AAE1-A5CE6A4CF37B}" type="datetimeFigureOut">
              <a:rPr lang="en-US" smtClean="0"/>
              <a:pPr/>
              <a:t>8/26/2009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24D5D8-C566-4541-9BB0-3ED34F2F35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80DEDF-700A-4661-AAE1-A5CE6A4CF37B}" type="datetimeFigureOut">
              <a:rPr lang="en-US" smtClean="0"/>
              <a:pPr/>
              <a:t>8/26/2009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24D5D8-C566-4541-9BB0-3ED34F2F35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80DEDF-700A-4661-AAE1-A5CE6A4CF37B}" type="datetimeFigureOut">
              <a:rPr lang="en-US" smtClean="0"/>
              <a:pPr/>
              <a:t>8/26/2009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24D5D8-C566-4541-9BB0-3ED34F2F35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80DEDF-700A-4661-AAE1-A5CE6A4CF37B}" type="datetimeFigureOut">
              <a:rPr lang="en-US" smtClean="0"/>
              <a:pPr/>
              <a:t>8/26/2009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24D5D8-C566-4541-9BB0-3ED34F2F35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80DEDF-700A-4661-AAE1-A5CE6A4CF37B}" type="datetimeFigureOut">
              <a:rPr lang="en-US" smtClean="0"/>
              <a:pPr/>
              <a:t>8/26/2009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24D5D8-C566-4541-9BB0-3ED34F2F35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80DEDF-700A-4661-AAE1-A5CE6A4CF37B}" type="datetimeFigureOut">
              <a:rPr lang="en-US" smtClean="0"/>
              <a:pPr/>
              <a:t>8/26/2009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24D5D8-C566-4541-9BB0-3ED34F2F35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0"/>
            <a:ext cx="9144000" cy="914400"/>
          </a:xfrm>
          <a:prstGeom prst="rect">
            <a:avLst/>
          </a:prstGeom>
          <a:solidFill>
            <a:srgbClr val="383855"/>
          </a:solidFill>
          <a:ln w="9525">
            <a:noFill/>
            <a:miter lim="800000"/>
            <a:headEnd/>
            <a:tailEnd/>
          </a:ln>
          <a:effectLst>
            <a:outerShdw dist="25400" dir="5400000" algn="ctr" rotWithShape="0">
              <a:srgbClr val="808080"/>
            </a:outerShdw>
          </a:effectLst>
        </p:spPr>
        <p:txBody>
          <a:bodyPr wrap="none" anchor="ctr"/>
          <a:lstStyle/>
          <a:p>
            <a:pPr eaLnBrk="0" hangingPunct="0">
              <a:buFontTx/>
              <a:buChar char="•"/>
              <a:defRPr/>
            </a:pPr>
            <a:endParaRPr lang="en-US" sz="3200">
              <a:solidFill>
                <a:srgbClr val="000000"/>
              </a:solidFill>
              <a:latin typeface="Arial" charset="0"/>
              <a:ea typeface="ＭＳ Ｐゴシック" pitchFamily="-32" charset="-128"/>
            </a:endParaRPr>
          </a:p>
        </p:txBody>
      </p:sp>
      <p:sp>
        <p:nvSpPr>
          <p:cNvPr id="2" name="Title 1"/>
          <p:cNvSpPr>
            <a:spLocks noGrp="1"/>
          </p:cNvSpPr>
          <p:nvPr>
            <p:ph type="ctrTitle"/>
          </p:nvPr>
        </p:nvSpPr>
        <p:spPr>
          <a:xfrm>
            <a:off x="4495800" y="1"/>
            <a:ext cx="4267200" cy="914400"/>
          </a:xfrm>
        </p:spPr>
        <p:txBody>
          <a:bodyPr>
            <a:normAutofit fontScale="90000"/>
          </a:bodyPr>
          <a:lstStyle/>
          <a:p>
            <a:pPr algn="r"/>
            <a:r>
              <a:rPr lang="en-US" sz="2800" dirty="0" smtClean="0">
                <a:solidFill>
                  <a:schemeClr val="bg1"/>
                </a:solidFill>
              </a:rPr>
              <a:t>Introduction &amp; Member Information Sharing</a:t>
            </a:r>
            <a:endParaRPr lang="en-US" sz="2800" dirty="0">
              <a:solidFill>
                <a:schemeClr val="bg1"/>
              </a:solidFill>
            </a:endParaRPr>
          </a:p>
        </p:txBody>
      </p:sp>
      <p:pic>
        <p:nvPicPr>
          <p:cNvPr id="4" name="Picture 20" descr="IDS final logo for PP"/>
          <p:cNvPicPr>
            <a:picLocks noChangeAspect="1" noChangeArrowheads="1"/>
          </p:cNvPicPr>
          <p:nvPr/>
        </p:nvPicPr>
        <p:blipFill>
          <a:blip r:embed="rId3">
            <a:clrChange>
              <a:clrFrom>
                <a:srgbClr val="41415D"/>
              </a:clrFrom>
              <a:clrTo>
                <a:srgbClr val="41415D">
                  <a:alpha val="0"/>
                </a:srgbClr>
              </a:clrTo>
            </a:clrChange>
          </a:blip>
          <a:srcRect/>
          <a:stretch>
            <a:fillRect/>
          </a:stretch>
        </p:blipFill>
        <p:spPr bwMode="auto">
          <a:xfrm>
            <a:off x="152400" y="-228600"/>
            <a:ext cx="2819400" cy="1270000"/>
          </a:xfrm>
          <a:prstGeom prst="rect">
            <a:avLst/>
          </a:prstGeom>
          <a:noFill/>
          <a:ln w="9525">
            <a:noFill/>
            <a:miter lim="800000"/>
            <a:headEnd/>
            <a:tailEnd/>
          </a:ln>
        </p:spPr>
      </p:pic>
      <p:sp>
        <p:nvSpPr>
          <p:cNvPr id="6" name="TextBox 5"/>
          <p:cNvSpPr txBox="1"/>
          <p:nvPr/>
        </p:nvSpPr>
        <p:spPr>
          <a:xfrm>
            <a:off x="228600" y="1219200"/>
            <a:ext cx="8534400" cy="707886"/>
          </a:xfrm>
          <a:prstGeom prst="rect">
            <a:avLst/>
          </a:prstGeom>
          <a:noFill/>
        </p:spPr>
        <p:txBody>
          <a:bodyPr wrap="square" rtlCol="0">
            <a:spAutoFit/>
          </a:bodyPr>
          <a:lstStyle/>
          <a:p>
            <a:r>
              <a:rPr lang="en-US" sz="4000" dirty="0" smtClean="0"/>
              <a:t>Welcome...</a:t>
            </a:r>
          </a:p>
        </p:txBody>
      </p:sp>
      <p:pic>
        <p:nvPicPr>
          <p:cNvPr id="11" name="Picture 4"/>
          <p:cNvPicPr>
            <a:picLocks noChangeAspect="1" noChangeArrowheads="1"/>
          </p:cNvPicPr>
          <p:nvPr/>
        </p:nvPicPr>
        <p:blipFill>
          <a:blip r:embed="rId4"/>
          <a:srcRect/>
          <a:stretch>
            <a:fillRect/>
          </a:stretch>
        </p:blipFill>
        <p:spPr bwMode="auto">
          <a:xfrm>
            <a:off x="93458" y="2133600"/>
            <a:ext cx="8898142" cy="3429000"/>
          </a:xfrm>
          <a:prstGeom prst="rect">
            <a:avLst/>
          </a:prstGeom>
          <a:noFill/>
          <a:ln w="9525">
            <a:noFill/>
            <a:miter lim="800000"/>
            <a:headEnd/>
            <a:tailEnd/>
          </a:ln>
        </p:spPr>
      </p:pic>
      <p:pic>
        <p:nvPicPr>
          <p:cNvPr id="12" name="Picture 5"/>
          <p:cNvPicPr>
            <a:picLocks noChangeAspect="1" noChangeArrowheads="1"/>
          </p:cNvPicPr>
          <p:nvPr/>
        </p:nvPicPr>
        <p:blipFill>
          <a:blip r:embed="rId5"/>
          <a:srcRect/>
          <a:stretch>
            <a:fillRect/>
          </a:stretch>
        </p:blipFill>
        <p:spPr bwMode="auto">
          <a:xfrm>
            <a:off x="0" y="4760146"/>
            <a:ext cx="9144000" cy="2097854"/>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0"/>
            <a:ext cx="9144000" cy="914400"/>
          </a:xfrm>
          <a:prstGeom prst="rect">
            <a:avLst/>
          </a:prstGeom>
          <a:solidFill>
            <a:srgbClr val="383855"/>
          </a:solidFill>
          <a:ln w="9525">
            <a:noFill/>
            <a:miter lim="800000"/>
            <a:headEnd/>
            <a:tailEnd/>
          </a:ln>
          <a:effectLst>
            <a:outerShdw dist="25400" dir="5400000" algn="ctr" rotWithShape="0">
              <a:srgbClr val="808080"/>
            </a:outerShdw>
          </a:effectLst>
        </p:spPr>
        <p:txBody>
          <a:bodyPr wrap="none" anchor="ctr"/>
          <a:lstStyle/>
          <a:p>
            <a:pPr eaLnBrk="0" hangingPunct="0">
              <a:buFontTx/>
              <a:buChar char="•"/>
              <a:defRPr/>
            </a:pPr>
            <a:endParaRPr lang="en-US" sz="3200">
              <a:solidFill>
                <a:srgbClr val="000000"/>
              </a:solidFill>
              <a:latin typeface="Arial" charset="0"/>
              <a:ea typeface="ＭＳ Ｐゴシック" pitchFamily="-32" charset="-128"/>
            </a:endParaRPr>
          </a:p>
        </p:txBody>
      </p:sp>
      <p:sp>
        <p:nvSpPr>
          <p:cNvPr id="2" name="Title 1"/>
          <p:cNvSpPr>
            <a:spLocks noGrp="1"/>
          </p:cNvSpPr>
          <p:nvPr>
            <p:ph type="ctrTitle"/>
          </p:nvPr>
        </p:nvSpPr>
        <p:spPr>
          <a:xfrm>
            <a:off x="4495800" y="1"/>
            <a:ext cx="4267200" cy="914400"/>
          </a:xfrm>
        </p:spPr>
        <p:txBody>
          <a:bodyPr>
            <a:normAutofit fontScale="90000"/>
          </a:bodyPr>
          <a:lstStyle/>
          <a:p>
            <a:pPr algn="r"/>
            <a:r>
              <a:rPr lang="en-US" sz="2800" dirty="0" smtClean="0">
                <a:solidFill>
                  <a:schemeClr val="bg1"/>
                </a:solidFill>
              </a:rPr>
              <a:t>Introduction &amp; Member Information Sharing</a:t>
            </a:r>
            <a:endParaRPr lang="en-US" sz="2800" dirty="0">
              <a:solidFill>
                <a:schemeClr val="bg1"/>
              </a:solidFill>
            </a:endParaRPr>
          </a:p>
        </p:txBody>
      </p:sp>
      <p:pic>
        <p:nvPicPr>
          <p:cNvPr id="4" name="Picture 20" descr="IDS final logo for PP"/>
          <p:cNvPicPr>
            <a:picLocks noChangeAspect="1" noChangeArrowheads="1"/>
          </p:cNvPicPr>
          <p:nvPr/>
        </p:nvPicPr>
        <p:blipFill>
          <a:blip r:embed="rId3">
            <a:clrChange>
              <a:clrFrom>
                <a:srgbClr val="41415D"/>
              </a:clrFrom>
              <a:clrTo>
                <a:srgbClr val="41415D">
                  <a:alpha val="0"/>
                </a:srgbClr>
              </a:clrTo>
            </a:clrChange>
          </a:blip>
          <a:srcRect/>
          <a:stretch>
            <a:fillRect/>
          </a:stretch>
        </p:blipFill>
        <p:spPr bwMode="auto">
          <a:xfrm>
            <a:off x="152400" y="-228600"/>
            <a:ext cx="2819400" cy="1270000"/>
          </a:xfrm>
          <a:prstGeom prst="rect">
            <a:avLst/>
          </a:prstGeom>
          <a:noFill/>
          <a:ln w="9525">
            <a:noFill/>
            <a:miter lim="800000"/>
            <a:headEnd/>
            <a:tailEnd/>
          </a:ln>
        </p:spPr>
      </p:pic>
      <p:sp>
        <p:nvSpPr>
          <p:cNvPr id="6" name="TextBox 5"/>
          <p:cNvSpPr txBox="1"/>
          <p:nvPr/>
        </p:nvSpPr>
        <p:spPr>
          <a:xfrm>
            <a:off x="228600" y="1219200"/>
            <a:ext cx="8534400" cy="707886"/>
          </a:xfrm>
          <a:prstGeom prst="rect">
            <a:avLst/>
          </a:prstGeom>
          <a:noFill/>
        </p:spPr>
        <p:txBody>
          <a:bodyPr wrap="square" rtlCol="0">
            <a:spAutoFit/>
          </a:bodyPr>
          <a:lstStyle/>
          <a:p>
            <a:r>
              <a:rPr lang="en-US" sz="4000" dirty="0" smtClean="0"/>
              <a:t>Welcome...</a:t>
            </a:r>
          </a:p>
        </p:txBody>
      </p:sp>
      <p:sp>
        <p:nvSpPr>
          <p:cNvPr id="7" name="TextBox 6"/>
          <p:cNvSpPr txBox="1"/>
          <p:nvPr/>
        </p:nvSpPr>
        <p:spPr>
          <a:xfrm>
            <a:off x="304800" y="2133600"/>
            <a:ext cx="8458200" cy="3970318"/>
          </a:xfrm>
          <a:prstGeom prst="rect">
            <a:avLst/>
          </a:prstGeom>
          <a:noFill/>
        </p:spPr>
        <p:txBody>
          <a:bodyPr wrap="square" rtlCol="0">
            <a:spAutoFit/>
          </a:bodyPr>
          <a:lstStyle/>
          <a:p>
            <a:r>
              <a:rPr lang="en-US" sz="2800" dirty="0" smtClean="0"/>
              <a:t>Everyone – and please welcome our new libraries that have joined the Project since our last conference; </a:t>
            </a:r>
          </a:p>
          <a:p>
            <a:pPr marL="514350" indent="-514350">
              <a:buFont typeface="Arial" pitchFamily="34" charset="0"/>
              <a:buChar char="•"/>
            </a:pPr>
            <a:r>
              <a:rPr lang="en-US" sz="2800" dirty="0" smtClean="0"/>
              <a:t>Downstate Medical Center</a:t>
            </a:r>
          </a:p>
          <a:p>
            <a:pPr marL="514350" indent="-514350">
              <a:buFont typeface="Arial" pitchFamily="34" charset="0"/>
              <a:buChar char="•"/>
            </a:pPr>
            <a:r>
              <a:rPr lang="en-US" sz="2800" dirty="0" smtClean="0"/>
              <a:t>Morrisville</a:t>
            </a:r>
          </a:p>
          <a:p>
            <a:pPr marL="514350" indent="-514350">
              <a:buFont typeface="Arial" pitchFamily="34" charset="0"/>
              <a:buChar char="•"/>
            </a:pPr>
            <a:r>
              <a:rPr lang="en-US" sz="2800" dirty="0" smtClean="0"/>
              <a:t>NYPL</a:t>
            </a:r>
          </a:p>
          <a:p>
            <a:pPr marL="514350" indent="-514350">
              <a:buFont typeface="Arial" pitchFamily="34" charset="0"/>
              <a:buChar char="•"/>
            </a:pPr>
            <a:r>
              <a:rPr lang="en-US" sz="2800" dirty="0"/>
              <a:t>O</a:t>
            </a:r>
            <a:r>
              <a:rPr lang="en-US" sz="2800" dirty="0" smtClean="0"/>
              <a:t>range CC</a:t>
            </a:r>
          </a:p>
          <a:p>
            <a:pPr marL="514350" indent="-514350">
              <a:buFont typeface="Arial" pitchFamily="34" charset="0"/>
              <a:buChar char="•"/>
            </a:pPr>
            <a:r>
              <a:rPr lang="en-US" sz="2800" dirty="0" smtClean="0"/>
              <a:t>Stony Brook</a:t>
            </a:r>
          </a:p>
          <a:p>
            <a:pPr marL="514350" indent="-514350">
              <a:buFont typeface="Arial" pitchFamily="34" charset="0"/>
              <a:buChar char="•"/>
            </a:pPr>
            <a:r>
              <a:rPr lang="en-US" sz="2800" dirty="0" smtClean="0"/>
              <a:t>Sullivan CC</a:t>
            </a:r>
          </a:p>
          <a:p>
            <a:pPr marL="514350" indent="-514350">
              <a:buFont typeface="Arial" pitchFamily="34" charset="0"/>
              <a:buChar char="•"/>
            </a:pPr>
            <a:r>
              <a:rPr lang="en-US" sz="2800" dirty="0" smtClean="0"/>
              <a:t>Syracuse</a:t>
            </a:r>
            <a:endParaRPr lang="en-US" sz="2800" dirty="0"/>
          </a:p>
        </p:txBody>
      </p:sp>
      <p:sp>
        <p:nvSpPr>
          <p:cNvPr id="8" name="Rounded Rectangle 7"/>
          <p:cNvSpPr/>
          <p:nvPr/>
        </p:nvSpPr>
        <p:spPr>
          <a:xfrm>
            <a:off x="4191000" y="3962400"/>
            <a:ext cx="4191000" cy="1981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dirty="0" smtClean="0"/>
              <a:t>Before we begin…</a:t>
            </a:r>
          </a:p>
          <a:p>
            <a:pPr algn="ctr"/>
            <a:endParaRPr lang="en-US" sz="1400" b="1" dirty="0"/>
          </a:p>
          <a:p>
            <a:pPr algn="ctr"/>
            <a:r>
              <a:rPr lang="en-US" sz="2400" b="1" dirty="0" smtClean="0"/>
              <a:t>Any surprises or questions about the Welcome Session?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0"/>
            <a:ext cx="9144000" cy="914400"/>
          </a:xfrm>
          <a:prstGeom prst="rect">
            <a:avLst/>
          </a:prstGeom>
          <a:solidFill>
            <a:srgbClr val="383855"/>
          </a:solidFill>
          <a:ln w="9525">
            <a:noFill/>
            <a:miter lim="800000"/>
            <a:headEnd/>
            <a:tailEnd/>
          </a:ln>
          <a:effectLst>
            <a:outerShdw dist="25400" dir="5400000" algn="ctr" rotWithShape="0">
              <a:srgbClr val="808080"/>
            </a:outerShdw>
          </a:effectLst>
        </p:spPr>
        <p:txBody>
          <a:bodyPr wrap="none" anchor="ctr"/>
          <a:lstStyle/>
          <a:p>
            <a:pPr eaLnBrk="0" hangingPunct="0">
              <a:buFontTx/>
              <a:buChar char="•"/>
              <a:defRPr/>
            </a:pPr>
            <a:endParaRPr lang="en-US" sz="3200">
              <a:solidFill>
                <a:srgbClr val="000000"/>
              </a:solidFill>
              <a:latin typeface="Arial" charset="0"/>
              <a:ea typeface="ＭＳ Ｐゴシック" pitchFamily="-32" charset="-128"/>
            </a:endParaRPr>
          </a:p>
        </p:txBody>
      </p:sp>
      <p:sp>
        <p:nvSpPr>
          <p:cNvPr id="2" name="Title 1"/>
          <p:cNvSpPr>
            <a:spLocks noGrp="1"/>
          </p:cNvSpPr>
          <p:nvPr>
            <p:ph type="ctrTitle"/>
          </p:nvPr>
        </p:nvSpPr>
        <p:spPr>
          <a:xfrm>
            <a:off x="4495800" y="1"/>
            <a:ext cx="4267200" cy="914400"/>
          </a:xfrm>
        </p:spPr>
        <p:txBody>
          <a:bodyPr>
            <a:normAutofit fontScale="90000"/>
          </a:bodyPr>
          <a:lstStyle/>
          <a:p>
            <a:pPr algn="r"/>
            <a:r>
              <a:rPr lang="en-US" sz="2800" dirty="0" smtClean="0">
                <a:solidFill>
                  <a:schemeClr val="bg1"/>
                </a:solidFill>
              </a:rPr>
              <a:t>Introduction &amp; Member Information Sharing</a:t>
            </a:r>
            <a:endParaRPr lang="en-US" sz="2800" dirty="0">
              <a:solidFill>
                <a:schemeClr val="bg1"/>
              </a:solidFill>
            </a:endParaRPr>
          </a:p>
        </p:txBody>
      </p:sp>
      <p:pic>
        <p:nvPicPr>
          <p:cNvPr id="4" name="Picture 20" descr="IDS final logo for PP"/>
          <p:cNvPicPr>
            <a:picLocks noChangeAspect="1" noChangeArrowheads="1"/>
          </p:cNvPicPr>
          <p:nvPr/>
        </p:nvPicPr>
        <p:blipFill>
          <a:blip r:embed="rId3">
            <a:clrChange>
              <a:clrFrom>
                <a:srgbClr val="41415D"/>
              </a:clrFrom>
              <a:clrTo>
                <a:srgbClr val="41415D">
                  <a:alpha val="0"/>
                </a:srgbClr>
              </a:clrTo>
            </a:clrChange>
          </a:blip>
          <a:srcRect/>
          <a:stretch>
            <a:fillRect/>
          </a:stretch>
        </p:blipFill>
        <p:spPr bwMode="auto">
          <a:xfrm>
            <a:off x="152400" y="-228600"/>
            <a:ext cx="2819400" cy="1270000"/>
          </a:xfrm>
          <a:prstGeom prst="rect">
            <a:avLst/>
          </a:prstGeom>
          <a:noFill/>
          <a:ln w="9525">
            <a:noFill/>
            <a:miter lim="800000"/>
            <a:headEnd/>
            <a:tailEnd/>
          </a:ln>
        </p:spPr>
      </p:pic>
      <p:sp>
        <p:nvSpPr>
          <p:cNvPr id="6" name="TextBox 5"/>
          <p:cNvSpPr txBox="1"/>
          <p:nvPr/>
        </p:nvSpPr>
        <p:spPr>
          <a:xfrm>
            <a:off x="609600" y="1752600"/>
            <a:ext cx="8001000" cy="3816429"/>
          </a:xfrm>
          <a:prstGeom prst="rect">
            <a:avLst/>
          </a:prstGeom>
          <a:noFill/>
        </p:spPr>
        <p:txBody>
          <a:bodyPr wrap="square" rtlCol="0">
            <a:spAutoFit/>
          </a:bodyPr>
          <a:lstStyle/>
          <a:p>
            <a:r>
              <a:rPr lang="en-US" sz="3200" dirty="0" smtClean="0"/>
              <a:t>Please </a:t>
            </a:r>
            <a:r>
              <a:rPr lang="en-US" sz="3200" b="1" dirty="0" smtClean="0"/>
              <a:t>introduce yourself</a:t>
            </a:r>
            <a:r>
              <a:rPr lang="en-US" sz="3200" dirty="0" smtClean="0"/>
              <a:t>, please include…</a:t>
            </a:r>
          </a:p>
          <a:p>
            <a:endParaRPr lang="en-US" sz="3200" dirty="0" smtClean="0"/>
          </a:p>
          <a:p>
            <a:pPr marL="514350" indent="-514350">
              <a:buFont typeface="Arial" pitchFamily="34" charset="0"/>
              <a:buChar char="•"/>
            </a:pPr>
            <a:r>
              <a:rPr lang="en-US" sz="3200" b="1" dirty="0" smtClean="0"/>
              <a:t>Institution name</a:t>
            </a:r>
          </a:p>
          <a:p>
            <a:pPr marL="514350" indent="-514350"/>
            <a:r>
              <a:rPr lang="en-US" sz="3200" dirty="0" smtClean="0"/>
              <a:t>also</a:t>
            </a:r>
          </a:p>
          <a:p>
            <a:pPr marL="514350" indent="-514350">
              <a:buFont typeface="Arial" pitchFamily="34" charset="0"/>
              <a:buChar char="•"/>
            </a:pPr>
            <a:r>
              <a:rPr lang="en-US" sz="3200" b="1" dirty="0" smtClean="0"/>
              <a:t>Please share a benefit of the IDS Project</a:t>
            </a:r>
            <a:r>
              <a:rPr lang="en-US" sz="3200" dirty="0" smtClean="0"/>
              <a:t>…</a:t>
            </a:r>
          </a:p>
          <a:p>
            <a:pPr marL="971550" lvl="1" indent="-514350">
              <a:buFont typeface="Arial" pitchFamily="34" charset="0"/>
              <a:buChar char="•"/>
            </a:pPr>
            <a:r>
              <a:rPr lang="en-US" sz="3200" dirty="0" smtClean="0"/>
              <a:t>How has this project made a difference with users, staff, etc?</a:t>
            </a:r>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0"/>
            <a:ext cx="9144000" cy="914400"/>
          </a:xfrm>
          <a:prstGeom prst="rect">
            <a:avLst/>
          </a:prstGeom>
          <a:solidFill>
            <a:srgbClr val="383855"/>
          </a:solidFill>
          <a:ln w="9525">
            <a:noFill/>
            <a:miter lim="800000"/>
            <a:headEnd/>
            <a:tailEnd/>
          </a:ln>
          <a:effectLst>
            <a:outerShdw dist="25400" dir="5400000" algn="ctr" rotWithShape="0">
              <a:srgbClr val="808080"/>
            </a:outerShdw>
          </a:effectLst>
        </p:spPr>
        <p:txBody>
          <a:bodyPr wrap="none" anchor="ctr"/>
          <a:lstStyle/>
          <a:p>
            <a:pPr eaLnBrk="0" hangingPunct="0">
              <a:buFontTx/>
              <a:buChar char="•"/>
              <a:defRPr/>
            </a:pPr>
            <a:endParaRPr lang="en-US" sz="3200">
              <a:solidFill>
                <a:srgbClr val="000000"/>
              </a:solidFill>
              <a:latin typeface="Arial" charset="0"/>
              <a:ea typeface="ＭＳ Ｐゴシック" pitchFamily="-32" charset="-128"/>
            </a:endParaRPr>
          </a:p>
        </p:txBody>
      </p:sp>
      <p:sp>
        <p:nvSpPr>
          <p:cNvPr id="2" name="Title 1"/>
          <p:cNvSpPr>
            <a:spLocks noGrp="1"/>
          </p:cNvSpPr>
          <p:nvPr>
            <p:ph type="ctrTitle"/>
          </p:nvPr>
        </p:nvSpPr>
        <p:spPr>
          <a:xfrm>
            <a:off x="4495800" y="1"/>
            <a:ext cx="4267200" cy="914400"/>
          </a:xfrm>
        </p:spPr>
        <p:txBody>
          <a:bodyPr>
            <a:normAutofit fontScale="90000"/>
          </a:bodyPr>
          <a:lstStyle/>
          <a:p>
            <a:pPr algn="r"/>
            <a:r>
              <a:rPr lang="en-US" sz="2800" dirty="0" smtClean="0">
                <a:solidFill>
                  <a:schemeClr val="bg1"/>
                </a:solidFill>
              </a:rPr>
              <a:t>Introduction &amp; Member Information Sharing</a:t>
            </a:r>
            <a:endParaRPr lang="en-US" sz="2800" dirty="0">
              <a:solidFill>
                <a:schemeClr val="bg1"/>
              </a:solidFill>
            </a:endParaRPr>
          </a:p>
        </p:txBody>
      </p:sp>
      <p:pic>
        <p:nvPicPr>
          <p:cNvPr id="4" name="Picture 20" descr="IDS final logo for PP"/>
          <p:cNvPicPr>
            <a:picLocks noChangeAspect="1" noChangeArrowheads="1"/>
          </p:cNvPicPr>
          <p:nvPr/>
        </p:nvPicPr>
        <p:blipFill>
          <a:blip r:embed="rId3">
            <a:clrChange>
              <a:clrFrom>
                <a:srgbClr val="41415D"/>
              </a:clrFrom>
              <a:clrTo>
                <a:srgbClr val="41415D">
                  <a:alpha val="0"/>
                </a:srgbClr>
              </a:clrTo>
            </a:clrChange>
          </a:blip>
          <a:srcRect/>
          <a:stretch>
            <a:fillRect/>
          </a:stretch>
        </p:blipFill>
        <p:spPr bwMode="auto">
          <a:xfrm>
            <a:off x="152400" y="-228600"/>
            <a:ext cx="2819400" cy="1270000"/>
          </a:xfrm>
          <a:prstGeom prst="rect">
            <a:avLst/>
          </a:prstGeom>
          <a:noFill/>
          <a:ln w="9525">
            <a:noFill/>
            <a:miter lim="800000"/>
            <a:headEnd/>
            <a:tailEnd/>
          </a:ln>
        </p:spPr>
      </p:pic>
      <p:sp>
        <p:nvSpPr>
          <p:cNvPr id="6" name="TextBox 5"/>
          <p:cNvSpPr txBox="1"/>
          <p:nvPr/>
        </p:nvSpPr>
        <p:spPr>
          <a:xfrm>
            <a:off x="381000" y="1143000"/>
            <a:ext cx="7772400" cy="5262979"/>
          </a:xfrm>
          <a:prstGeom prst="rect">
            <a:avLst/>
          </a:prstGeom>
          <a:noFill/>
        </p:spPr>
        <p:txBody>
          <a:bodyPr wrap="square" rtlCol="0">
            <a:spAutoFit/>
          </a:bodyPr>
          <a:lstStyle/>
          <a:p>
            <a:r>
              <a:rPr lang="en-US" sz="2400" b="1" dirty="0" smtClean="0"/>
              <a:t>What to expect from the Administration programming track of this conference…</a:t>
            </a:r>
          </a:p>
          <a:p>
            <a:endParaRPr lang="en-US" sz="2400" dirty="0" smtClean="0"/>
          </a:p>
          <a:p>
            <a:r>
              <a:rPr lang="en-US" sz="2400" b="1" dirty="0" smtClean="0"/>
              <a:t>Today – keeping it simple…</a:t>
            </a:r>
          </a:p>
          <a:p>
            <a:pPr marL="342900" indent="-342900">
              <a:buFont typeface="Arial" pitchFamily="34" charset="0"/>
              <a:buChar char="•"/>
            </a:pPr>
            <a:r>
              <a:rPr lang="en-US" sz="2400" dirty="0" smtClean="0"/>
              <a:t>Introductions</a:t>
            </a:r>
          </a:p>
          <a:p>
            <a:pPr marL="342900" indent="-342900">
              <a:buFont typeface="Arial" pitchFamily="34" charset="0"/>
              <a:buChar char="•"/>
            </a:pPr>
            <a:r>
              <a:rPr lang="en-US" sz="2400" dirty="0" smtClean="0"/>
              <a:t>Best Practices presentation and discussion</a:t>
            </a:r>
          </a:p>
          <a:p>
            <a:pPr marL="342900" indent="-342900">
              <a:buFont typeface="Arial" pitchFamily="34" charset="0"/>
              <a:buChar char="•"/>
            </a:pPr>
            <a:r>
              <a:rPr lang="en-US" sz="2400" dirty="0" smtClean="0"/>
              <a:t>Velocity Discussion</a:t>
            </a:r>
          </a:p>
          <a:p>
            <a:pPr marL="342900" indent="-342900">
              <a:buFont typeface="Arial" pitchFamily="34" charset="0"/>
              <a:buChar char="•"/>
            </a:pPr>
            <a:r>
              <a:rPr lang="en-US" sz="2400" dirty="0" smtClean="0"/>
              <a:t>IDS Search Discussion</a:t>
            </a:r>
          </a:p>
          <a:p>
            <a:endParaRPr lang="en-US" sz="2400" dirty="0"/>
          </a:p>
          <a:p>
            <a:r>
              <a:rPr lang="en-US" sz="2400" b="1" dirty="0" smtClean="0"/>
              <a:t>Wednesday – up hill climb…</a:t>
            </a:r>
          </a:p>
          <a:p>
            <a:pPr marL="342900" indent="-342900">
              <a:buFont typeface="Arial" pitchFamily="34" charset="0"/>
              <a:buChar char="•"/>
            </a:pPr>
            <a:r>
              <a:rPr lang="en-US" sz="2400" dirty="0" smtClean="0"/>
              <a:t>Getting It System Toolkit: Integrating Acquisitions and ILL</a:t>
            </a:r>
          </a:p>
          <a:p>
            <a:pPr marL="342900" indent="-342900">
              <a:buFont typeface="Arial" pitchFamily="34" charset="0"/>
              <a:buChar char="•"/>
            </a:pPr>
            <a:r>
              <a:rPr lang="en-US" sz="2400" dirty="0" smtClean="0"/>
              <a:t>Needs Assessment and Strategic Planning – Operating the IDS Project in 2012</a:t>
            </a:r>
          </a:p>
          <a:p>
            <a:pPr marL="342900" indent="-342900">
              <a:buFont typeface="Arial" pitchFamily="34" charset="0"/>
              <a:buChar char="•"/>
            </a:pPr>
            <a:r>
              <a:rPr lang="en-US" sz="2400" dirty="0" smtClean="0"/>
              <a:t>Strategic Planning Finalized</a:t>
            </a:r>
            <a:endParaRPr lang="en-US" sz="2400" dirty="0"/>
          </a:p>
        </p:txBody>
      </p:sp>
      <p:sp>
        <p:nvSpPr>
          <p:cNvPr id="7" name="Rounded Rectangle 6"/>
          <p:cNvSpPr/>
          <p:nvPr/>
        </p:nvSpPr>
        <p:spPr>
          <a:xfrm>
            <a:off x="4419600" y="1600200"/>
            <a:ext cx="4343400" cy="13716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200" b="1" dirty="0" smtClean="0"/>
              <a:t>You are encouraged to participate</a:t>
            </a:r>
          </a:p>
          <a:p>
            <a:pPr algn="ctr"/>
            <a:endParaRPr lang="en-US" sz="800" b="1" dirty="0"/>
          </a:p>
          <a:p>
            <a:pPr algn="ctr"/>
            <a:r>
              <a:rPr lang="en-US" sz="2200" b="1" dirty="0" smtClean="0"/>
              <a:t>Did anyone want to suggest adding an item to our list here?</a:t>
            </a:r>
            <a:endParaRPr lang="en-US" sz="2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anim calcmode="lin" valueType="num">
                                      <p:cBhvr additive="base">
                                        <p:cTn id="1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anim calcmode="lin" valueType="num">
                                      <p:cBhvr additive="base">
                                        <p:cTn id="1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 calcmode="lin" valueType="num">
                                      <p:cBhvr additive="base">
                                        <p:cTn id="1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anim calcmode="lin" valueType="num">
                                      <p:cBhvr additive="base">
                                        <p:cTn id="2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
                                            <p:txEl>
                                              <p:pRg st="8" end="8"/>
                                            </p:txEl>
                                          </p:spTgt>
                                        </p:tgtEl>
                                        <p:attrNameLst>
                                          <p:attrName>style.visibility</p:attrName>
                                        </p:attrNameLst>
                                      </p:cBhvr>
                                      <p:to>
                                        <p:strVal val="visible"/>
                                      </p:to>
                                    </p:set>
                                    <p:anim calcmode="lin" valueType="num">
                                      <p:cBhvr additive="base">
                                        <p:cTn id="2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8" end="8"/>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6">
                                            <p:txEl>
                                              <p:pRg st="9" end="9"/>
                                            </p:txEl>
                                          </p:spTgt>
                                        </p:tgtEl>
                                        <p:attrNameLst>
                                          <p:attrName>style.visibility</p:attrName>
                                        </p:attrNameLst>
                                      </p:cBhvr>
                                      <p:to>
                                        <p:strVal val="visible"/>
                                      </p:to>
                                    </p:set>
                                    <p:anim calcmode="lin" valueType="num">
                                      <p:cBhvr additive="base">
                                        <p:cTn id="33"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9" end="9"/>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6">
                                            <p:txEl>
                                              <p:pRg st="10" end="10"/>
                                            </p:txEl>
                                          </p:spTgt>
                                        </p:tgtEl>
                                        <p:attrNameLst>
                                          <p:attrName>style.visibility</p:attrName>
                                        </p:attrNameLst>
                                      </p:cBhvr>
                                      <p:to>
                                        <p:strVal val="visible"/>
                                      </p:to>
                                    </p:set>
                                    <p:anim calcmode="lin" valueType="num">
                                      <p:cBhvr additive="base">
                                        <p:cTn id="37"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10" end="10"/>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6">
                                            <p:txEl>
                                              <p:pRg st="11" end="11"/>
                                            </p:txEl>
                                          </p:spTgt>
                                        </p:tgtEl>
                                        <p:attrNameLst>
                                          <p:attrName>style.visibility</p:attrName>
                                        </p:attrNameLst>
                                      </p:cBhvr>
                                      <p:to>
                                        <p:strVal val="visible"/>
                                      </p:to>
                                    </p:set>
                                    <p:anim calcmode="lin" valueType="num">
                                      <p:cBhvr additive="base">
                                        <p:cTn id="41"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dissolve">
                                      <p:cBhvr>
                                        <p:cTn id="4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0"/>
            <a:ext cx="9144000" cy="914400"/>
          </a:xfrm>
          <a:prstGeom prst="rect">
            <a:avLst/>
          </a:prstGeom>
          <a:solidFill>
            <a:srgbClr val="383855"/>
          </a:solidFill>
          <a:ln w="9525">
            <a:noFill/>
            <a:miter lim="800000"/>
            <a:headEnd/>
            <a:tailEnd/>
          </a:ln>
          <a:effectLst>
            <a:outerShdw dist="25400" dir="5400000" algn="ctr" rotWithShape="0">
              <a:srgbClr val="808080"/>
            </a:outerShdw>
          </a:effectLst>
        </p:spPr>
        <p:txBody>
          <a:bodyPr wrap="none" anchor="ctr"/>
          <a:lstStyle/>
          <a:p>
            <a:pPr eaLnBrk="0" hangingPunct="0">
              <a:buFontTx/>
              <a:buChar char="•"/>
              <a:defRPr/>
            </a:pPr>
            <a:endParaRPr lang="en-US" sz="3200">
              <a:solidFill>
                <a:srgbClr val="000000"/>
              </a:solidFill>
              <a:latin typeface="Arial" charset="0"/>
              <a:ea typeface="ＭＳ Ｐゴシック" pitchFamily="-32" charset="-128"/>
            </a:endParaRPr>
          </a:p>
        </p:txBody>
      </p:sp>
      <p:sp>
        <p:nvSpPr>
          <p:cNvPr id="2" name="Title 1"/>
          <p:cNvSpPr>
            <a:spLocks noGrp="1"/>
          </p:cNvSpPr>
          <p:nvPr>
            <p:ph type="ctrTitle"/>
          </p:nvPr>
        </p:nvSpPr>
        <p:spPr>
          <a:xfrm>
            <a:off x="4495800" y="1"/>
            <a:ext cx="4267200" cy="914400"/>
          </a:xfrm>
        </p:spPr>
        <p:txBody>
          <a:bodyPr>
            <a:normAutofit fontScale="90000"/>
          </a:bodyPr>
          <a:lstStyle/>
          <a:p>
            <a:pPr algn="r"/>
            <a:r>
              <a:rPr lang="en-US" sz="2800" dirty="0" smtClean="0">
                <a:solidFill>
                  <a:schemeClr val="bg1"/>
                </a:solidFill>
              </a:rPr>
              <a:t>Introduction &amp; Member Information Sharing</a:t>
            </a:r>
            <a:endParaRPr lang="en-US" sz="2800" dirty="0">
              <a:solidFill>
                <a:schemeClr val="bg1"/>
              </a:solidFill>
            </a:endParaRPr>
          </a:p>
        </p:txBody>
      </p:sp>
      <p:pic>
        <p:nvPicPr>
          <p:cNvPr id="4" name="Picture 20" descr="IDS final logo for PP"/>
          <p:cNvPicPr>
            <a:picLocks noChangeAspect="1" noChangeArrowheads="1"/>
          </p:cNvPicPr>
          <p:nvPr/>
        </p:nvPicPr>
        <p:blipFill>
          <a:blip r:embed="rId3">
            <a:clrChange>
              <a:clrFrom>
                <a:srgbClr val="41415D"/>
              </a:clrFrom>
              <a:clrTo>
                <a:srgbClr val="41415D">
                  <a:alpha val="0"/>
                </a:srgbClr>
              </a:clrTo>
            </a:clrChange>
          </a:blip>
          <a:srcRect/>
          <a:stretch>
            <a:fillRect/>
          </a:stretch>
        </p:blipFill>
        <p:spPr bwMode="auto">
          <a:xfrm>
            <a:off x="152400" y="-228600"/>
            <a:ext cx="2819400" cy="1270000"/>
          </a:xfrm>
          <a:prstGeom prst="rect">
            <a:avLst/>
          </a:prstGeom>
          <a:noFill/>
          <a:ln w="9525">
            <a:noFill/>
            <a:miter lim="800000"/>
            <a:headEnd/>
            <a:tailEnd/>
          </a:ln>
        </p:spPr>
      </p:pic>
      <p:sp>
        <p:nvSpPr>
          <p:cNvPr id="6" name="TextBox 5"/>
          <p:cNvSpPr txBox="1"/>
          <p:nvPr/>
        </p:nvSpPr>
        <p:spPr>
          <a:xfrm>
            <a:off x="381000" y="1676400"/>
            <a:ext cx="8229600" cy="3323987"/>
          </a:xfrm>
          <a:prstGeom prst="rect">
            <a:avLst/>
          </a:prstGeom>
          <a:noFill/>
        </p:spPr>
        <p:txBody>
          <a:bodyPr wrap="square" rtlCol="0">
            <a:spAutoFit/>
          </a:bodyPr>
          <a:lstStyle/>
          <a:p>
            <a:r>
              <a:rPr lang="en-US" sz="3600" i="1" dirty="0" smtClean="0">
                <a:solidFill>
                  <a:schemeClr val="tx2">
                    <a:lumMod val="75000"/>
                  </a:schemeClr>
                </a:solidFill>
              </a:rPr>
              <a:t>Cooperation starts now</a:t>
            </a:r>
            <a:r>
              <a:rPr lang="en-US" sz="2000" i="1" dirty="0" smtClean="0">
                <a:solidFill>
                  <a:schemeClr val="tx2">
                    <a:lumMod val="75000"/>
                  </a:schemeClr>
                </a:solidFill>
              </a:rPr>
              <a:t>…                            </a:t>
            </a:r>
            <a:r>
              <a:rPr lang="en-US" sz="2000" i="1" dirty="0" smtClean="0"/>
              <a:t>10 minutes please</a:t>
            </a:r>
          </a:p>
          <a:p>
            <a:endParaRPr lang="en-US" sz="900" dirty="0"/>
          </a:p>
          <a:p>
            <a:r>
              <a:rPr lang="en-US" sz="3600" dirty="0" smtClean="0"/>
              <a:t>Please find your neighbor and identify…</a:t>
            </a:r>
          </a:p>
          <a:p>
            <a:endParaRPr lang="en-US" sz="900" dirty="0" smtClean="0"/>
          </a:p>
          <a:p>
            <a:pPr lvl="1"/>
            <a:r>
              <a:rPr lang="en-US" sz="3600" dirty="0" smtClean="0"/>
              <a:t>What major opportunity for a cooperative solution? </a:t>
            </a:r>
          </a:p>
          <a:p>
            <a:pPr lvl="1"/>
            <a:r>
              <a:rPr lang="en-US" sz="2400" dirty="0" smtClean="0"/>
              <a:t>Preferably one that helps you meet the challenges your library (or organization) faces</a:t>
            </a:r>
            <a:r>
              <a:rPr lang="en-US" sz="2400" dirty="0"/>
              <a:t>.</a:t>
            </a:r>
            <a:endParaRPr 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0"/>
            <a:ext cx="9144000" cy="914400"/>
          </a:xfrm>
          <a:prstGeom prst="rect">
            <a:avLst/>
          </a:prstGeom>
          <a:solidFill>
            <a:srgbClr val="383855"/>
          </a:solidFill>
          <a:ln w="9525">
            <a:noFill/>
            <a:miter lim="800000"/>
            <a:headEnd/>
            <a:tailEnd/>
          </a:ln>
          <a:effectLst>
            <a:outerShdw dist="25400" dir="5400000" algn="ctr" rotWithShape="0">
              <a:srgbClr val="808080"/>
            </a:outerShdw>
          </a:effectLst>
        </p:spPr>
        <p:txBody>
          <a:bodyPr wrap="none" anchor="ctr"/>
          <a:lstStyle/>
          <a:p>
            <a:pPr eaLnBrk="0" hangingPunct="0">
              <a:buFontTx/>
              <a:buChar char="•"/>
              <a:defRPr/>
            </a:pPr>
            <a:endParaRPr lang="en-US" sz="3200">
              <a:solidFill>
                <a:srgbClr val="000000"/>
              </a:solidFill>
              <a:latin typeface="Arial" charset="0"/>
              <a:ea typeface="ＭＳ Ｐゴシック" pitchFamily="-32" charset="-128"/>
            </a:endParaRPr>
          </a:p>
        </p:txBody>
      </p:sp>
      <p:sp>
        <p:nvSpPr>
          <p:cNvPr id="2" name="Title 1"/>
          <p:cNvSpPr>
            <a:spLocks noGrp="1"/>
          </p:cNvSpPr>
          <p:nvPr>
            <p:ph type="ctrTitle"/>
          </p:nvPr>
        </p:nvSpPr>
        <p:spPr>
          <a:xfrm>
            <a:off x="4495800" y="1"/>
            <a:ext cx="4267200" cy="914400"/>
          </a:xfrm>
        </p:spPr>
        <p:txBody>
          <a:bodyPr>
            <a:normAutofit fontScale="90000"/>
          </a:bodyPr>
          <a:lstStyle/>
          <a:p>
            <a:pPr algn="r"/>
            <a:r>
              <a:rPr lang="en-US" sz="2800" dirty="0" smtClean="0">
                <a:solidFill>
                  <a:schemeClr val="bg1"/>
                </a:solidFill>
              </a:rPr>
              <a:t>Introduction &amp; Member Information Sharing</a:t>
            </a:r>
            <a:endParaRPr lang="en-US" sz="2800" dirty="0">
              <a:solidFill>
                <a:schemeClr val="bg1"/>
              </a:solidFill>
            </a:endParaRPr>
          </a:p>
        </p:txBody>
      </p:sp>
      <p:pic>
        <p:nvPicPr>
          <p:cNvPr id="4" name="Picture 20" descr="IDS final logo for PP"/>
          <p:cNvPicPr>
            <a:picLocks noChangeAspect="1" noChangeArrowheads="1"/>
          </p:cNvPicPr>
          <p:nvPr/>
        </p:nvPicPr>
        <p:blipFill>
          <a:blip r:embed="rId3">
            <a:clrChange>
              <a:clrFrom>
                <a:srgbClr val="41415D"/>
              </a:clrFrom>
              <a:clrTo>
                <a:srgbClr val="41415D">
                  <a:alpha val="0"/>
                </a:srgbClr>
              </a:clrTo>
            </a:clrChange>
          </a:blip>
          <a:srcRect/>
          <a:stretch>
            <a:fillRect/>
          </a:stretch>
        </p:blipFill>
        <p:spPr bwMode="auto">
          <a:xfrm>
            <a:off x="152400" y="-228600"/>
            <a:ext cx="2819400" cy="1270000"/>
          </a:xfrm>
          <a:prstGeom prst="rect">
            <a:avLst/>
          </a:prstGeom>
          <a:noFill/>
          <a:ln w="9525">
            <a:noFill/>
            <a:miter lim="800000"/>
            <a:headEnd/>
            <a:tailEnd/>
          </a:ln>
        </p:spPr>
      </p:pic>
      <p:sp>
        <p:nvSpPr>
          <p:cNvPr id="6" name="TextBox 5"/>
          <p:cNvSpPr txBox="1"/>
          <p:nvPr/>
        </p:nvSpPr>
        <p:spPr>
          <a:xfrm>
            <a:off x="304800" y="2286000"/>
            <a:ext cx="8534400" cy="3416320"/>
          </a:xfrm>
          <a:prstGeom prst="rect">
            <a:avLst/>
          </a:prstGeom>
          <a:noFill/>
        </p:spPr>
        <p:txBody>
          <a:bodyPr wrap="square" rtlCol="0">
            <a:spAutoFit/>
          </a:bodyPr>
          <a:lstStyle/>
          <a:p>
            <a:r>
              <a:rPr lang="en-US" sz="3600" dirty="0" smtClean="0"/>
              <a:t>Because this time is for getting to know each other better,  before we begin with the various programs…</a:t>
            </a:r>
          </a:p>
          <a:p>
            <a:endParaRPr lang="en-US" sz="3600" dirty="0"/>
          </a:p>
          <a:p>
            <a:r>
              <a:rPr lang="en-US" sz="3600" dirty="0" smtClean="0"/>
              <a:t>Can we share </a:t>
            </a:r>
            <a:r>
              <a:rPr lang="en-US" sz="3600" b="1" dirty="0" smtClean="0"/>
              <a:t>what’s new and important </a:t>
            </a:r>
            <a:r>
              <a:rPr lang="en-US" sz="3600" dirty="0" smtClean="0"/>
              <a:t>at your library </a:t>
            </a:r>
            <a:r>
              <a:rPr lang="en-US" sz="2400" dirty="0" smtClean="0"/>
              <a:t>(organization)</a:t>
            </a:r>
            <a:r>
              <a:rPr lang="en-US" sz="3600" dirty="0" smtClean="0"/>
              <a:t>?</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0"/>
            <a:ext cx="9144000" cy="914400"/>
          </a:xfrm>
          <a:prstGeom prst="rect">
            <a:avLst/>
          </a:prstGeom>
          <a:solidFill>
            <a:srgbClr val="383855"/>
          </a:solidFill>
          <a:ln w="9525">
            <a:noFill/>
            <a:miter lim="800000"/>
            <a:headEnd/>
            <a:tailEnd/>
          </a:ln>
          <a:effectLst>
            <a:outerShdw dist="25400" dir="5400000" algn="ctr" rotWithShape="0">
              <a:srgbClr val="808080"/>
            </a:outerShdw>
          </a:effectLst>
        </p:spPr>
        <p:txBody>
          <a:bodyPr wrap="none" anchor="ctr"/>
          <a:lstStyle/>
          <a:p>
            <a:pPr eaLnBrk="0" hangingPunct="0">
              <a:buFontTx/>
              <a:buChar char="•"/>
              <a:defRPr/>
            </a:pPr>
            <a:endParaRPr lang="en-US" sz="3200">
              <a:solidFill>
                <a:srgbClr val="000000"/>
              </a:solidFill>
              <a:latin typeface="Arial" charset="0"/>
              <a:ea typeface="ＭＳ Ｐゴシック" pitchFamily="-32" charset="-128"/>
            </a:endParaRPr>
          </a:p>
        </p:txBody>
      </p:sp>
      <p:sp>
        <p:nvSpPr>
          <p:cNvPr id="2" name="Title 1"/>
          <p:cNvSpPr>
            <a:spLocks noGrp="1"/>
          </p:cNvSpPr>
          <p:nvPr>
            <p:ph type="ctrTitle"/>
          </p:nvPr>
        </p:nvSpPr>
        <p:spPr>
          <a:xfrm>
            <a:off x="4495800" y="1"/>
            <a:ext cx="4267200" cy="914400"/>
          </a:xfrm>
        </p:spPr>
        <p:txBody>
          <a:bodyPr>
            <a:normAutofit/>
          </a:bodyPr>
          <a:lstStyle/>
          <a:p>
            <a:pPr algn="r"/>
            <a:r>
              <a:rPr lang="en-US" sz="2800" dirty="0" smtClean="0">
                <a:solidFill>
                  <a:schemeClr val="bg1"/>
                </a:solidFill>
              </a:rPr>
              <a:t>Next Steps</a:t>
            </a:r>
            <a:endParaRPr lang="en-US" sz="2800" dirty="0">
              <a:solidFill>
                <a:schemeClr val="bg1"/>
              </a:solidFill>
            </a:endParaRPr>
          </a:p>
        </p:txBody>
      </p:sp>
      <p:pic>
        <p:nvPicPr>
          <p:cNvPr id="4" name="Picture 20" descr="IDS final logo for PP"/>
          <p:cNvPicPr>
            <a:picLocks noChangeAspect="1" noChangeArrowheads="1"/>
          </p:cNvPicPr>
          <p:nvPr/>
        </p:nvPicPr>
        <p:blipFill>
          <a:blip r:embed="rId3">
            <a:clrChange>
              <a:clrFrom>
                <a:srgbClr val="41415D"/>
              </a:clrFrom>
              <a:clrTo>
                <a:srgbClr val="41415D">
                  <a:alpha val="0"/>
                </a:srgbClr>
              </a:clrTo>
            </a:clrChange>
          </a:blip>
          <a:srcRect/>
          <a:stretch>
            <a:fillRect/>
          </a:stretch>
        </p:blipFill>
        <p:spPr bwMode="auto">
          <a:xfrm>
            <a:off x="152400" y="-228600"/>
            <a:ext cx="2819400" cy="1270000"/>
          </a:xfrm>
          <a:prstGeom prst="rect">
            <a:avLst/>
          </a:prstGeom>
          <a:noFill/>
          <a:ln w="9525">
            <a:noFill/>
            <a:miter lim="800000"/>
            <a:headEnd/>
            <a:tailEnd/>
          </a:ln>
        </p:spPr>
      </p:pic>
      <p:sp>
        <p:nvSpPr>
          <p:cNvPr id="6" name="TextBox 5"/>
          <p:cNvSpPr txBox="1"/>
          <p:nvPr/>
        </p:nvSpPr>
        <p:spPr>
          <a:xfrm>
            <a:off x="381000" y="2023170"/>
            <a:ext cx="8305800" cy="3539430"/>
          </a:xfrm>
          <a:prstGeom prst="rect">
            <a:avLst/>
          </a:prstGeom>
          <a:noFill/>
        </p:spPr>
        <p:txBody>
          <a:bodyPr wrap="square" rtlCol="0">
            <a:spAutoFit/>
          </a:bodyPr>
          <a:lstStyle/>
          <a:p>
            <a:r>
              <a:rPr lang="en-US" sz="3200" dirty="0" smtClean="0"/>
              <a:t>Lunch with Genie Powell, Atlas Systems, Inc.  (Keynote Speaker)  Location: Cooper Dining Hall</a:t>
            </a:r>
          </a:p>
          <a:p>
            <a:endParaRPr lang="en-US" sz="3200" dirty="0"/>
          </a:p>
          <a:p>
            <a:r>
              <a:rPr lang="en-US" sz="3200" dirty="0" smtClean="0"/>
              <a:t>Then, </a:t>
            </a:r>
            <a:r>
              <a:rPr lang="en-US" sz="3200" b="1" dirty="0" smtClean="0"/>
              <a:t>back here at 2pm </a:t>
            </a:r>
            <a:r>
              <a:rPr lang="en-US" sz="3200" dirty="0" smtClean="0"/>
              <a:t>to start with…</a:t>
            </a:r>
          </a:p>
          <a:p>
            <a:endParaRPr lang="en-US" sz="3200" dirty="0" smtClean="0"/>
          </a:p>
          <a:p>
            <a:r>
              <a:rPr lang="en-US" sz="3200" dirty="0" smtClean="0"/>
              <a:t>Best Practices, Workflow Toolkit, and What does Administration have to do with Best Practices.</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0"/>
            <a:ext cx="9144000" cy="914400"/>
          </a:xfrm>
          <a:prstGeom prst="rect">
            <a:avLst/>
          </a:prstGeom>
          <a:solidFill>
            <a:srgbClr val="383855"/>
          </a:solidFill>
          <a:ln w="9525">
            <a:noFill/>
            <a:miter lim="800000"/>
            <a:headEnd/>
            <a:tailEnd/>
          </a:ln>
          <a:effectLst>
            <a:outerShdw dist="25400" dir="5400000" algn="ctr" rotWithShape="0">
              <a:srgbClr val="808080"/>
            </a:outerShdw>
          </a:effectLst>
        </p:spPr>
        <p:txBody>
          <a:bodyPr wrap="none" anchor="ctr"/>
          <a:lstStyle/>
          <a:p>
            <a:pPr eaLnBrk="0" hangingPunct="0">
              <a:buFontTx/>
              <a:buChar char="•"/>
              <a:defRPr/>
            </a:pPr>
            <a:endParaRPr lang="en-US" sz="3200">
              <a:solidFill>
                <a:srgbClr val="000000"/>
              </a:solidFill>
              <a:latin typeface="Arial" charset="0"/>
              <a:ea typeface="ＭＳ Ｐゴシック" pitchFamily="-32" charset="-128"/>
            </a:endParaRPr>
          </a:p>
        </p:txBody>
      </p:sp>
      <p:sp>
        <p:nvSpPr>
          <p:cNvPr id="2" name="Title 1"/>
          <p:cNvSpPr>
            <a:spLocks noGrp="1"/>
          </p:cNvSpPr>
          <p:nvPr>
            <p:ph type="ctrTitle"/>
          </p:nvPr>
        </p:nvSpPr>
        <p:spPr>
          <a:xfrm>
            <a:off x="4495800" y="1"/>
            <a:ext cx="4267200" cy="914400"/>
          </a:xfrm>
        </p:spPr>
        <p:txBody>
          <a:bodyPr>
            <a:normAutofit/>
          </a:bodyPr>
          <a:lstStyle/>
          <a:p>
            <a:pPr algn="r"/>
            <a:r>
              <a:rPr lang="en-US" sz="2800" dirty="0" smtClean="0">
                <a:solidFill>
                  <a:schemeClr val="bg1"/>
                </a:solidFill>
              </a:rPr>
              <a:t>Extra Time</a:t>
            </a:r>
            <a:endParaRPr lang="en-US" sz="2800" dirty="0">
              <a:solidFill>
                <a:schemeClr val="bg1"/>
              </a:solidFill>
            </a:endParaRPr>
          </a:p>
        </p:txBody>
      </p:sp>
      <p:pic>
        <p:nvPicPr>
          <p:cNvPr id="4" name="Picture 20" descr="IDS final logo for PP"/>
          <p:cNvPicPr>
            <a:picLocks noChangeAspect="1" noChangeArrowheads="1"/>
          </p:cNvPicPr>
          <p:nvPr/>
        </p:nvPicPr>
        <p:blipFill>
          <a:blip r:embed="rId3">
            <a:clrChange>
              <a:clrFrom>
                <a:srgbClr val="41415D"/>
              </a:clrFrom>
              <a:clrTo>
                <a:srgbClr val="41415D">
                  <a:alpha val="0"/>
                </a:srgbClr>
              </a:clrTo>
            </a:clrChange>
          </a:blip>
          <a:srcRect/>
          <a:stretch>
            <a:fillRect/>
          </a:stretch>
        </p:blipFill>
        <p:spPr bwMode="auto">
          <a:xfrm>
            <a:off x="152400" y="-228600"/>
            <a:ext cx="2819400" cy="1270000"/>
          </a:xfrm>
          <a:prstGeom prst="rect">
            <a:avLst/>
          </a:prstGeom>
          <a:noFill/>
          <a:ln w="9525">
            <a:noFill/>
            <a:miter lim="800000"/>
            <a:headEnd/>
            <a:tailEnd/>
          </a:ln>
        </p:spPr>
      </p:pic>
      <p:sp>
        <p:nvSpPr>
          <p:cNvPr id="6" name="TextBox 5"/>
          <p:cNvSpPr txBox="1"/>
          <p:nvPr/>
        </p:nvSpPr>
        <p:spPr>
          <a:xfrm>
            <a:off x="381000" y="2023170"/>
            <a:ext cx="8305800" cy="3677930"/>
          </a:xfrm>
          <a:prstGeom prst="rect">
            <a:avLst/>
          </a:prstGeom>
          <a:noFill/>
        </p:spPr>
        <p:txBody>
          <a:bodyPr wrap="square" rtlCol="0">
            <a:spAutoFit/>
          </a:bodyPr>
          <a:lstStyle/>
          <a:p>
            <a:r>
              <a:rPr lang="en-US" sz="3200" dirty="0" smtClean="0"/>
              <a:t>Please form groups of 4-5 people and choose either:</a:t>
            </a:r>
          </a:p>
          <a:p>
            <a:endParaRPr lang="en-US" sz="900" dirty="0"/>
          </a:p>
          <a:p>
            <a:pPr marL="514350" indent="-514350">
              <a:buFont typeface="Arial" pitchFamily="34" charset="0"/>
              <a:buChar char="•"/>
            </a:pPr>
            <a:r>
              <a:rPr lang="en-US" sz="3200" dirty="0" smtClean="0"/>
              <a:t>Describe the important benefits of the IDS Project as a narrative.</a:t>
            </a:r>
          </a:p>
          <a:p>
            <a:pPr marL="514350" indent="-514350">
              <a:buFont typeface="Arial" pitchFamily="34" charset="0"/>
              <a:buChar char="•"/>
            </a:pPr>
            <a:r>
              <a:rPr lang="en-US" sz="3200" dirty="0" smtClean="0"/>
              <a:t>Imagine you are a marketing firm hired by the IDS Project libraries to create a new brand – what would you recommend?</a:t>
            </a:r>
            <a:endParaRPr lang="en-US"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1511</TotalTime>
  <Words>952</Words>
  <Application>Microsoft Office PowerPoint</Application>
  <PresentationFormat>On-screen Show (4:3)</PresentationFormat>
  <Paragraphs>82</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Introduction &amp; Member Information Sharing</vt:lpstr>
      <vt:lpstr>Introduction &amp; Member Information Sharing</vt:lpstr>
      <vt:lpstr>Introduction &amp; Member Information Sharing</vt:lpstr>
      <vt:lpstr>Introduction &amp; Member Information Sharing</vt:lpstr>
      <vt:lpstr>Introduction &amp; Member Information Sharing</vt:lpstr>
      <vt:lpstr>Introduction &amp; Member Information Sharing</vt:lpstr>
      <vt:lpstr>Next Steps</vt:lpstr>
      <vt:lpstr>Extra Time</vt:lpstr>
    </vt:vector>
  </TitlesOfParts>
  <Company>SUNY Geneseo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&amp; Member Information Sharing</dc:title>
  <dc:creator>Cyril Oberlander</dc:creator>
  <cp:lastModifiedBy>Cyril Oberlander</cp:lastModifiedBy>
  <cp:revision>6</cp:revision>
  <dcterms:created xsi:type="dcterms:W3CDTF">2009-08-03T03:09:05Z</dcterms:created>
  <dcterms:modified xsi:type="dcterms:W3CDTF">2009-08-26T20:21:26Z</dcterms:modified>
</cp:coreProperties>
</file>